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4" r:id="rId14"/>
    <p:sldId id="278" r:id="rId15"/>
    <p:sldId id="279" r:id="rId16"/>
    <p:sldId id="280" r:id="rId17"/>
    <p:sldId id="281" r:id="rId18"/>
    <p:sldId id="283" r:id="rId19"/>
    <p:sldId id="282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72" d="100"/>
          <a:sy n="72" d="100"/>
        </p:scale>
        <p:origin x="63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DA12-540C-DC46-88B3-9EC22CF63A2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FAFA-180A-FB4D-BC8A-B40F324A0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DB194E-6E40-ED4C-8703-CD567301FC25}"/>
              </a:ext>
            </a:extLst>
          </p:cNvPr>
          <p:cNvSpPr/>
          <p:nvPr userDrawn="1"/>
        </p:nvSpPr>
        <p:spPr>
          <a:xfrm>
            <a:off x="5295899" y="3429000"/>
            <a:ext cx="6976249" cy="3429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9B6645-4B3E-FE42-8DD0-F9F04FE08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849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919B8-059D-2649-816E-D1504B69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050018"/>
            <a:ext cx="4533900" cy="2366963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81172-7E40-7A41-94BE-CFE256A3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4530082" cy="1655762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AD72-346A-2E42-8A6A-02C54EF8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71D7-6C6A-544E-B14D-29878CFEF92A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F1C-F18C-CF47-8C8F-E1C858C5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176963"/>
            <a:ext cx="6106080" cy="3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0FCFD-7A42-274D-9351-E5AE533C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6A3091-FC23-4642-AEC4-2FCD9020B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6237" y="456909"/>
            <a:ext cx="3938542" cy="14767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F96C4-A2EC-CD47-B594-FAF017D41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1082" y="629587"/>
            <a:ext cx="420432" cy="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4B37-78B5-894A-8B1E-B7AB89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1"/>
            <a:ext cx="25527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2801" y="1295401"/>
            <a:ext cx="2552701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F711-822D-764F-BDFD-21271F29246C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1E4E47-33C3-EE41-9CD4-733A6F7F61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0" y="1295400"/>
            <a:ext cx="2552700" cy="4567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7FCEF4-28F5-2B4C-B2B6-547FB40AF6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20200" y="1295401"/>
            <a:ext cx="2590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11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4B37-78B5-894A-8B1E-B7AB89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1"/>
            <a:ext cx="35433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295401"/>
            <a:ext cx="746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451-8D83-B34C-978F-781B557E67CD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4B37-78B5-894A-8B1E-B7AB89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1"/>
            <a:ext cx="75057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700" y="1295401"/>
            <a:ext cx="35433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E58-2EBC-764F-AC7F-CEAA3B419260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/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269487-32E2-0C4A-A6CF-A657515E46E7}"/>
              </a:ext>
            </a:extLst>
          </p:cNvPr>
          <p:cNvSpPr/>
          <p:nvPr userDrawn="1"/>
        </p:nvSpPr>
        <p:spPr>
          <a:xfrm>
            <a:off x="0" y="0"/>
            <a:ext cx="392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028701"/>
            <a:ext cx="3103605" cy="4838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028701"/>
            <a:ext cx="7467600" cy="4838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451-8D83-B34C-978F-781B557E67CD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176963"/>
            <a:ext cx="4482412" cy="3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95F839-47DC-AA4A-9E74-36FA89CE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000" y="6176963"/>
            <a:ext cx="300037" cy="3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2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/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269487-32E2-0C4A-A6CF-A657515E46E7}"/>
              </a:ext>
            </a:extLst>
          </p:cNvPr>
          <p:cNvSpPr/>
          <p:nvPr userDrawn="1"/>
        </p:nvSpPr>
        <p:spPr>
          <a:xfrm>
            <a:off x="8267700" y="0"/>
            <a:ext cx="392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3765" y="1028701"/>
            <a:ext cx="3103605" cy="4838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295399"/>
            <a:ext cx="7467600" cy="4572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451-8D83-B34C-978F-781B557E67CD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176963"/>
            <a:ext cx="4863412" cy="3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52564-93DE-F744-B7C0-A6240D08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7505700" cy="64985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31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A91CFD-4DCA-F845-8F57-C0670206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919B8-059D-2649-816E-D1504B69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180" y="3431152"/>
            <a:ext cx="9448800" cy="1166248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81172-7E40-7A41-94BE-CFE256A3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180" y="4801937"/>
            <a:ext cx="9440220" cy="779462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AD72-346A-2E42-8A6A-02C54EF8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71D7-6C6A-544E-B14D-29878CFEF92A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F1C-F18C-CF47-8C8F-E1C858C5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176963"/>
            <a:ext cx="6106080" cy="3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0FCFD-7A42-274D-9351-E5AE533C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F96C4-A2EC-CD47-B594-FAF017D41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959748" y="2662836"/>
            <a:ext cx="420432" cy="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842B53-3821-6C4A-9E11-02D12165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919B8-059D-2649-816E-D1504B69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347239"/>
            <a:ext cx="9448800" cy="1200250"/>
          </a:xfrm>
        </p:spPr>
        <p:txBody>
          <a:bodyPr anchor="t" anchorCtr="0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81172-7E40-7A41-94BE-CFE256A3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08836"/>
            <a:ext cx="9444982" cy="993908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AD72-346A-2E42-8A6A-02C54EF8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71D7-6C6A-544E-B14D-29878CFEF92A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F1C-F18C-CF47-8C8F-E1C858C5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176963"/>
            <a:ext cx="6106080" cy="3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0FCFD-7A42-274D-9351-E5AE533C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F96C4-A2EC-CD47-B594-FAF017D41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0400" y="2631835"/>
            <a:ext cx="420432" cy="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3E3742-C215-C04E-B0E5-0C71CDE3E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919B8-059D-2649-816E-D1504B69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663303"/>
            <a:ext cx="5524500" cy="1765698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81172-7E40-7A41-94BE-CFE256A3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18" y="3714412"/>
            <a:ext cx="5520682" cy="993908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AD72-346A-2E42-8A6A-02C54EF8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71D7-6C6A-544E-B14D-29878CFEF92A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F1C-F18C-CF47-8C8F-E1C858C5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176963"/>
            <a:ext cx="6106080" cy="300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0FCFD-7A42-274D-9351-E5AE533C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F96C4-A2EC-CD47-B594-FAF017D41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5500" y="1028700"/>
            <a:ext cx="420432" cy="4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9221F0-B91E-E94F-9458-947AAE604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19542-2A9B-9A47-B1DC-5BB908A1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335559"/>
            <a:ext cx="7467600" cy="1500188"/>
          </a:xfrm>
        </p:spPr>
        <p:txBody>
          <a:bodyPr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A5F68-44C4-DA4E-9AE6-4C52D0E2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00" y="3272160"/>
            <a:ext cx="74676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9717A-665D-054A-ABA4-F42E3838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286C961B-7644-8F41-8022-871EBF23BD34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33F9-3A8D-F245-B26F-8B44578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176963"/>
            <a:ext cx="5496480" cy="300037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487F2-8F0F-3C4A-A5DA-70E4E3E4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0155758-CB6E-3945-B37A-624314EB0D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2551A-A95E-544B-8E04-A20ACF21E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1000" y="6176963"/>
            <a:ext cx="300037" cy="3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5E08-00F1-534F-8343-FB9374A9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6121-53CA-3743-9DAF-BFDB6B84C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D89B-D688-0349-9A62-D9B622F6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B55C-1879-7547-9F40-D6B857410FED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4CACD-2F74-464B-BD37-BAB4ED7D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30B07-A870-7A4D-8B93-24477975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4B37-78B5-894A-8B1E-B7AB89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1"/>
            <a:ext cx="55245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2" y="1295401"/>
            <a:ext cx="5524498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3458-0CB6-E44E-82B5-453F2C079F5C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4B37-78B5-894A-8B1E-B7AB89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1"/>
            <a:ext cx="35433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46E2-1B79-AD43-8461-1F5DBFB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295401"/>
            <a:ext cx="35433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6218-0A27-6146-B564-A48ACBC0C55A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1E4E47-33C3-EE41-9CD4-733A6F7F61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7700" y="1295400"/>
            <a:ext cx="3543300" cy="4567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3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4B37-78B5-894A-8B1E-B7AB89D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E9D2-7B95-0E4D-9316-8F00BF99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58618"/>
            <a:ext cx="2933700" cy="1219120"/>
          </a:xfrm>
          <a:solidFill>
            <a:schemeClr val="bg1">
              <a:lumMod val="95000"/>
            </a:schemeClr>
          </a:solidFill>
        </p:spPr>
        <p:txBody>
          <a:bodyPr lIns="548640" tIns="274320" rIns="274320" bIns="27432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200" b="1" i="0" cap="all" spc="15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1CAC6-F330-3449-A234-169C27C6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6218-0A27-6146-B564-A48ACBC0C55A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729-5A6C-1C4D-8BA3-7E9235CD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895B8-B141-0446-92A3-10526AB7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A91E17-F2A8-AF45-A71B-9B56468467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000" y="1295400"/>
            <a:ext cx="990600" cy="9921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1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22FA11-5819-804E-9DE9-D2521411AD1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53000" y="1858618"/>
            <a:ext cx="2933700" cy="1219120"/>
          </a:xfrm>
          <a:solidFill>
            <a:schemeClr val="bg1">
              <a:lumMod val="95000"/>
            </a:schemeClr>
          </a:solidFill>
        </p:spPr>
        <p:txBody>
          <a:bodyPr lIns="548640" tIns="274320" rIns="274320" bIns="27432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200" b="1" i="0" cap="all" spc="15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08C9412-3A86-2843-9398-03268FF1C9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3400" y="1295400"/>
            <a:ext cx="990600" cy="992188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1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6A5AF0-D6CE-E845-AE12-DD1218BC9D2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877300" y="1858618"/>
            <a:ext cx="2933700" cy="1219120"/>
          </a:xfrm>
          <a:solidFill>
            <a:schemeClr val="bg1">
              <a:lumMod val="95000"/>
            </a:schemeClr>
          </a:solidFill>
        </p:spPr>
        <p:txBody>
          <a:bodyPr lIns="548640" tIns="274320" rIns="274320" bIns="27432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200" b="1" i="0" cap="all" spc="15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5402FCA-47FE-1E41-8629-1A095C34E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67700" y="1295400"/>
            <a:ext cx="990600" cy="992188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1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27A4BE-A46D-7641-B583-94007D04D62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90600" y="4141443"/>
            <a:ext cx="2933700" cy="1219120"/>
          </a:xfrm>
          <a:solidFill>
            <a:schemeClr val="bg1">
              <a:lumMod val="95000"/>
            </a:schemeClr>
          </a:solidFill>
        </p:spPr>
        <p:txBody>
          <a:bodyPr lIns="548640" tIns="274320" rIns="274320" bIns="27432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200" b="1" i="0" cap="all" spc="15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43DB12EE-7B89-964F-B19D-BDBF83088B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1000" y="3578225"/>
            <a:ext cx="990600" cy="992188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1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A5AD55-F945-2948-99EF-390359D4906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953000" y="4141443"/>
            <a:ext cx="2933700" cy="1219120"/>
          </a:xfrm>
          <a:solidFill>
            <a:schemeClr val="bg1">
              <a:lumMod val="95000"/>
            </a:schemeClr>
          </a:solidFill>
        </p:spPr>
        <p:txBody>
          <a:bodyPr lIns="548640" tIns="274320" rIns="274320" bIns="27432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200" b="1" i="0" cap="all" spc="15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3A052496-F152-8741-9E48-6E25049E62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43400" y="3578225"/>
            <a:ext cx="990600" cy="992188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1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7709293-CE83-9C4C-9F52-B3BC40DB8C88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877300" y="4141443"/>
            <a:ext cx="2933700" cy="1219120"/>
          </a:xfrm>
          <a:solidFill>
            <a:schemeClr val="bg1">
              <a:lumMod val="95000"/>
            </a:schemeClr>
          </a:solidFill>
        </p:spPr>
        <p:txBody>
          <a:bodyPr lIns="548640" tIns="274320" rIns="274320" bIns="27432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200" b="1" i="0" cap="all" spc="15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BAEF7EF2-8211-C546-AF44-BD82AE6BED1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67700" y="3578225"/>
            <a:ext cx="990600" cy="992188"/>
          </a:xfr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1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90B124E-3322-DA47-BAE8-FB58AFD1A02D}"/>
              </a:ext>
            </a:extLst>
          </p:cNvPr>
          <p:cNvSpPr/>
          <p:nvPr userDrawn="1"/>
        </p:nvSpPr>
        <p:spPr>
          <a:xfrm>
            <a:off x="11306433" y="5960076"/>
            <a:ext cx="897924" cy="897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5C262-3ECE-EA4D-835F-320393C3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1430000" cy="6498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3716B-5944-D549-BA2E-00421BC17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95401"/>
            <a:ext cx="11430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98D33-2BFA-7845-ADD6-16F789841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5507" y="6176963"/>
            <a:ext cx="1793789" cy="3000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F3DD8BD8-5D05-9E40-B595-73627BC040E7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8417-AC68-9648-93F7-A3CC8A64E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682" y="6176963"/>
            <a:ext cx="5486398" cy="3000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71BCB-B5EE-8B4D-B448-D7933BF10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432" y="6176963"/>
            <a:ext cx="504567" cy="3000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70155758-CB6E-3945-B37A-624314EB0D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954C6-E4BC-AF44-8C03-321CDF4538DF}"/>
              </a:ext>
            </a:extLst>
          </p:cNvPr>
          <p:cNvSpPr/>
          <p:nvPr userDrawn="1"/>
        </p:nvSpPr>
        <p:spPr>
          <a:xfrm>
            <a:off x="381000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3F2D6-E32A-A448-963C-7FA3911A983A}"/>
              </a:ext>
            </a:extLst>
          </p:cNvPr>
          <p:cNvSpPr/>
          <p:nvPr userDrawn="1"/>
        </p:nvSpPr>
        <p:spPr>
          <a:xfrm>
            <a:off x="1364396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A2D9E-3A95-8A46-99FB-2C93A5FBAB19}"/>
              </a:ext>
            </a:extLst>
          </p:cNvPr>
          <p:cNvSpPr/>
          <p:nvPr userDrawn="1"/>
        </p:nvSpPr>
        <p:spPr>
          <a:xfrm>
            <a:off x="2347792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2DD457-744F-D24F-889E-F4F4375E8FC8}"/>
              </a:ext>
            </a:extLst>
          </p:cNvPr>
          <p:cNvSpPr/>
          <p:nvPr userDrawn="1"/>
        </p:nvSpPr>
        <p:spPr>
          <a:xfrm>
            <a:off x="3331188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0123F4-7C60-AB44-BE57-010116369F13}"/>
              </a:ext>
            </a:extLst>
          </p:cNvPr>
          <p:cNvSpPr/>
          <p:nvPr userDrawn="1"/>
        </p:nvSpPr>
        <p:spPr>
          <a:xfrm>
            <a:off x="4314584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7A079-62CF-BA48-AA59-6CA13150B742}"/>
              </a:ext>
            </a:extLst>
          </p:cNvPr>
          <p:cNvSpPr/>
          <p:nvPr userDrawn="1"/>
        </p:nvSpPr>
        <p:spPr>
          <a:xfrm>
            <a:off x="5297980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619C2-CAAE-5644-852A-94CADF6EF19E}"/>
              </a:ext>
            </a:extLst>
          </p:cNvPr>
          <p:cNvSpPr/>
          <p:nvPr userDrawn="1"/>
        </p:nvSpPr>
        <p:spPr>
          <a:xfrm>
            <a:off x="6281376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BB155-F643-1A4A-9C2C-5D2E9F599B29}"/>
              </a:ext>
            </a:extLst>
          </p:cNvPr>
          <p:cNvSpPr/>
          <p:nvPr userDrawn="1"/>
        </p:nvSpPr>
        <p:spPr>
          <a:xfrm>
            <a:off x="7264772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5E70D4-2653-D748-87F4-6AD579E1D0FD}"/>
              </a:ext>
            </a:extLst>
          </p:cNvPr>
          <p:cNvSpPr/>
          <p:nvPr userDrawn="1"/>
        </p:nvSpPr>
        <p:spPr>
          <a:xfrm>
            <a:off x="8248168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8A5605-333E-F646-958B-43E4893DF5FA}"/>
              </a:ext>
            </a:extLst>
          </p:cNvPr>
          <p:cNvSpPr/>
          <p:nvPr userDrawn="1"/>
        </p:nvSpPr>
        <p:spPr>
          <a:xfrm>
            <a:off x="9231564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054D0-6A22-4B4C-8F45-3ED183E7E609}"/>
              </a:ext>
            </a:extLst>
          </p:cNvPr>
          <p:cNvSpPr/>
          <p:nvPr userDrawn="1"/>
        </p:nvSpPr>
        <p:spPr>
          <a:xfrm>
            <a:off x="10214960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74E0CF-CCC7-B94A-8788-F7C1CF0AC045}"/>
              </a:ext>
            </a:extLst>
          </p:cNvPr>
          <p:cNvSpPr/>
          <p:nvPr userDrawn="1"/>
        </p:nvSpPr>
        <p:spPr>
          <a:xfrm>
            <a:off x="11198352" y="-476093"/>
            <a:ext cx="612648" cy="12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E10A5F-8A56-FD40-8B11-B5CB557704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381000" y="6176963"/>
            <a:ext cx="300037" cy="3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51" r:id="rId5"/>
    <p:sldLayoutId id="2147483650" r:id="rId6"/>
    <p:sldLayoutId id="2147483652" r:id="rId7"/>
    <p:sldLayoutId id="2147483654" r:id="rId8"/>
    <p:sldLayoutId id="2147483659" r:id="rId9"/>
    <p:sldLayoutId id="2147483653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cap="none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624" userDrawn="1">
          <p15:clr>
            <a:srgbClr val="F26B43"/>
          </p15:clr>
        </p15:guide>
        <p15:guide id="4" pos="864" userDrawn="1">
          <p15:clr>
            <a:srgbClr val="F26B43"/>
          </p15:clr>
        </p15:guide>
        <p15:guide id="5" pos="1224" userDrawn="1">
          <p15:clr>
            <a:srgbClr val="F26B43"/>
          </p15:clr>
        </p15:guide>
        <p15:guide id="6" pos="1488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112" userDrawn="1">
          <p15:clr>
            <a:srgbClr val="F26B43"/>
          </p15:clr>
        </p15:guide>
        <p15:guide id="9" pos="2472" userDrawn="1">
          <p15:clr>
            <a:srgbClr val="F26B43"/>
          </p15:clr>
        </p15:guide>
        <p15:guide id="10" pos="2736" userDrawn="1">
          <p15:clr>
            <a:srgbClr val="F26B43"/>
          </p15:clr>
        </p15:guide>
        <p15:guide id="11" pos="3096" userDrawn="1">
          <p15:clr>
            <a:srgbClr val="F26B43"/>
          </p15:clr>
        </p15:guide>
        <p15:guide id="12" pos="3336" userDrawn="1">
          <p15:clr>
            <a:srgbClr val="F26B43"/>
          </p15:clr>
        </p15:guide>
        <p15:guide id="13" pos="3720" userDrawn="1">
          <p15:clr>
            <a:srgbClr val="F26B43"/>
          </p15:clr>
        </p15:guide>
        <p15:guide id="14" pos="3960" userDrawn="1">
          <p15:clr>
            <a:srgbClr val="F26B43"/>
          </p15:clr>
        </p15:guide>
        <p15:guide id="15" pos="4368" userDrawn="1">
          <p15:clr>
            <a:srgbClr val="F26B43"/>
          </p15:clr>
        </p15:guide>
        <p15:guide id="16" pos="4584" userDrawn="1">
          <p15:clr>
            <a:srgbClr val="F26B43"/>
          </p15:clr>
        </p15:guide>
        <p15:guide id="17" pos="4968" userDrawn="1">
          <p15:clr>
            <a:srgbClr val="F26B43"/>
          </p15:clr>
        </p15:guide>
        <p15:guide id="18" pos="5208" userDrawn="1">
          <p15:clr>
            <a:srgbClr val="F26B43"/>
          </p15:clr>
        </p15:guide>
        <p15:guide id="19" pos="5568" userDrawn="1">
          <p15:clr>
            <a:srgbClr val="F26B43"/>
          </p15:clr>
        </p15:guide>
        <p15:guide id="20" pos="5808" userDrawn="1">
          <p15:clr>
            <a:srgbClr val="F26B43"/>
          </p15:clr>
        </p15:guide>
        <p15:guide id="21" pos="6192" userDrawn="1">
          <p15:clr>
            <a:srgbClr val="F26B43"/>
          </p15:clr>
        </p15:guide>
        <p15:guide id="22" pos="6432" userDrawn="1">
          <p15:clr>
            <a:srgbClr val="F26B43"/>
          </p15:clr>
        </p15:guide>
        <p15:guide id="23" pos="6816" userDrawn="1">
          <p15:clr>
            <a:srgbClr val="F26B43"/>
          </p15:clr>
        </p15:guide>
        <p15:guide id="24" pos="7056" userDrawn="1">
          <p15:clr>
            <a:srgbClr val="F26B43"/>
          </p15:clr>
        </p15:guide>
        <p15:guide id="25" pos="7440" userDrawn="1">
          <p15:clr>
            <a:srgbClr val="F26B43"/>
          </p15:clr>
        </p15:guide>
        <p15:guide id="26" orient="horz" pos="4080" userDrawn="1">
          <p15:clr>
            <a:srgbClr val="F26B43"/>
          </p15:clr>
        </p15:guide>
        <p15:guide id="27" orient="horz" pos="3888" userDrawn="1">
          <p15:clr>
            <a:srgbClr val="F26B43"/>
          </p15:clr>
        </p15:guide>
        <p15:guide id="28" orient="horz" pos="648" userDrawn="1">
          <p15:clr>
            <a:srgbClr val="F26B43"/>
          </p15:clr>
        </p15:guide>
        <p15:guide id="29" orient="horz" pos="816" userDrawn="1">
          <p15:clr>
            <a:srgbClr val="F26B43"/>
          </p15:clr>
        </p15:guide>
        <p15:guide id="30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DA3D60-F8D4-2F4C-A583-7957B6983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Act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FEBD4F7-FF89-3D40-AFD9-E99A352BA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Your Plan May Be Affected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3C5A3-411E-3741-B763-961D648F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7202-441C-0347-A6BF-30CD4E57F62D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59663-EBE3-B240-99B2-523FF324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ABC01-4E58-B54A-BCAD-A4851F1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Part-Time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401(k) plans must allow employees to make 401(k) contributions if they have attained age 21 and worked at least 500 hours in 3 consecutive 12-month periods </a:t>
            </a:r>
          </a:p>
          <a:p>
            <a:pPr marL="457200" indent="-457200"/>
            <a:r>
              <a:rPr lang="en-US" sz="2400" dirty="0">
                <a:latin typeface="Georgia" panose="02040502050405020303" pitchFamily="18" charset="0"/>
              </a:rPr>
              <a:t>Not required to receive </a:t>
            </a:r>
            <a:r>
              <a:rPr lang="en-US" dirty="0"/>
              <a:t>employer contributions (i.e., profit sharing or matching contributions)</a:t>
            </a:r>
          </a:p>
          <a:p>
            <a:pPr marL="457200" indent="-457200"/>
            <a:r>
              <a:rPr lang="en-US" sz="2400" dirty="0">
                <a:latin typeface="Georgia" panose="02040502050405020303" pitchFamily="18" charset="0"/>
              </a:rPr>
              <a:t>Excluded from testing and top-heavy benefits</a:t>
            </a:r>
          </a:p>
          <a:p>
            <a:pPr marL="457200" indent="-457200"/>
            <a:r>
              <a:rPr lang="en-US" dirty="0"/>
              <a:t>Service prior to 2021 is disregarded (except for vesting purposes); so earliest employee would enter would be 1/1/2024</a:t>
            </a:r>
          </a:p>
          <a:p>
            <a:pPr marL="457200" indent="-457200"/>
            <a:r>
              <a:rPr lang="en-US" dirty="0">
                <a:latin typeface="Georgia" panose="02040502050405020303" pitchFamily="18" charset="0"/>
              </a:rPr>
              <a:t>Empl</a:t>
            </a:r>
            <a:r>
              <a:rPr lang="en-US" dirty="0"/>
              <a:t>oyees could be excluded under another category (e.g., crew employees), but plan must pass coverage</a:t>
            </a:r>
            <a:endParaRPr lang="en-US" dirty="0">
              <a:latin typeface="Georgia" panose="02040502050405020303" pitchFamily="18" charset="0"/>
            </a:endParaRP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Higher IRS Penalties for Late Filings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86DCA3-3F09-40B3-B712-D2731866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2167046"/>
            <a:ext cx="987027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Act – Impacts on a Participant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Age 72 – the New RMD Age</a:t>
            </a:r>
          </a:p>
          <a:p>
            <a:pPr marL="457200" indent="-457200"/>
            <a:r>
              <a:rPr lang="en-US" dirty="0"/>
              <a:t>Post-Death RMDs</a:t>
            </a:r>
          </a:p>
          <a:p>
            <a:pPr marL="457200" indent="-457200"/>
            <a:r>
              <a:rPr lang="en-US" dirty="0"/>
              <a:t>Qualified Birth/Adoption Expenses</a:t>
            </a:r>
          </a:p>
          <a:p>
            <a:pPr marL="457200" indent="-457200"/>
            <a:r>
              <a:rPr lang="en-US" dirty="0"/>
              <a:t>Portability of Lifetime Income Investments 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0741"/>
            <a:ext cx="11430000" cy="649858"/>
          </a:xfrm>
        </p:spPr>
        <p:txBody>
          <a:bodyPr/>
          <a:lstStyle/>
          <a:p>
            <a:r>
              <a:rPr lang="en-US" dirty="0"/>
              <a:t>Required Minimum Distributions (“RMD”)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Age 70½ is replaced with Age 72</a:t>
            </a:r>
          </a:p>
          <a:p>
            <a:pPr marL="457200" indent="-457200"/>
            <a:r>
              <a:rPr lang="en-US" dirty="0"/>
              <a:t>Applies to employees who turn age 70½ after December 31, 2019</a:t>
            </a:r>
          </a:p>
          <a:p>
            <a:pPr marL="457200" indent="-457200"/>
            <a:r>
              <a:rPr lang="en-US" dirty="0"/>
              <a:t>Applies to all plan types, including 457(b) and IRAs</a:t>
            </a:r>
          </a:p>
          <a:p>
            <a:pPr marL="457200" indent="-457200"/>
            <a:r>
              <a:rPr lang="en-US" dirty="0"/>
              <a:t>Old rule continues for employees who turned age 70½ prior to January 1, 2020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Minimum Distributions (“RMD”)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Required Beginning Date (“</a:t>
            </a:r>
            <a:r>
              <a:rPr lang="en-US" dirty="0" err="1"/>
              <a:t>RBD</a:t>
            </a:r>
            <a:r>
              <a:rPr lang="en-US" dirty="0"/>
              <a:t>”) now April 1</a:t>
            </a:r>
            <a:r>
              <a:rPr lang="en-US" baseline="30000" dirty="0"/>
              <a:t>st</a:t>
            </a:r>
            <a:r>
              <a:rPr lang="en-US" dirty="0"/>
              <a:t> after year participant reaches age 72 or retires, whichever is later </a:t>
            </a:r>
          </a:p>
          <a:p>
            <a:pPr marL="457200" indent="-457200"/>
            <a:r>
              <a:rPr lang="en-US" dirty="0"/>
              <a:t>5% owners </a:t>
            </a:r>
            <a:r>
              <a:rPr lang="en-US" dirty="0" err="1"/>
              <a:t>RBD</a:t>
            </a:r>
            <a:r>
              <a:rPr lang="en-US" dirty="0"/>
              <a:t> now April 1</a:t>
            </a:r>
            <a:r>
              <a:rPr lang="en-US" baseline="30000" dirty="0"/>
              <a:t>st</a:t>
            </a:r>
            <a:r>
              <a:rPr lang="en-US" dirty="0"/>
              <a:t> after year participant reaches age 72, even if still employed</a:t>
            </a:r>
          </a:p>
          <a:p>
            <a:pPr marL="457200" indent="-457200"/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AC82B-F1B3-4521-825D-ED4E81C3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4136082"/>
            <a:ext cx="987027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0741"/>
            <a:ext cx="11430000" cy="649858"/>
          </a:xfrm>
        </p:spPr>
        <p:txBody>
          <a:bodyPr/>
          <a:lstStyle/>
          <a:p>
            <a:r>
              <a:rPr lang="en-US" dirty="0"/>
              <a:t>Death RMDs – Elimination of Stretch IRAs/Beneficiary Payouts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Effective for deaths after 12/31/2019</a:t>
            </a:r>
          </a:p>
          <a:p>
            <a:pPr marL="457200" indent="-457200"/>
            <a:r>
              <a:rPr lang="en-US" dirty="0"/>
              <a:t>Current law allows non-spouse designated beneficiaries to receive distributions over their life expectancy </a:t>
            </a:r>
          </a:p>
          <a:p>
            <a:pPr marL="457200" indent="-457200"/>
            <a:r>
              <a:rPr lang="en-US" dirty="0"/>
              <a:t>Under new rules, distributions to most death beneficiaries limited to 10 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8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0741"/>
            <a:ext cx="11430000" cy="649858"/>
          </a:xfrm>
        </p:spPr>
        <p:txBody>
          <a:bodyPr/>
          <a:lstStyle/>
          <a:p>
            <a:r>
              <a:rPr lang="en-US" dirty="0"/>
              <a:t>Death RMDs – Elimination of Stretch IRAs/Beneficiary Payouts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3 Categories of Beneficiaries: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7EFDC-21F9-49CC-9B00-39471608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1" y="2299568"/>
            <a:ext cx="10857917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0741"/>
            <a:ext cx="11430000" cy="649858"/>
          </a:xfrm>
        </p:spPr>
        <p:txBody>
          <a:bodyPr/>
          <a:lstStyle/>
          <a:p>
            <a:r>
              <a:rPr lang="en-US" dirty="0"/>
              <a:t>Qualified Birth/Adoption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New exemption from 10% early withdrawal penalty for defined contribution plan distributions taken prior to age 59-1/2</a:t>
            </a:r>
            <a:endParaRPr lang="en-US" sz="2000" dirty="0">
              <a:latin typeface="Georgia" panose="02040502050405020303" pitchFamily="18" charset="0"/>
            </a:endParaRPr>
          </a:p>
          <a:p>
            <a:pPr marL="457200" indent="-457200"/>
            <a:r>
              <a:rPr lang="en-US" dirty="0"/>
              <a:t>Used for childbirth or adoption expenses up to $5,000 (for each parent and each child; excluding stepchildren)</a:t>
            </a:r>
          </a:p>
          <a:p>
            <a:pPr marL="457200" indent="-457200"/>
            <a:r>
              <a:rPr lang="en-US" dirty="0"/>
              <a:t>For distributions during the 1-year period from the date on which a child is born or on which the legal adoption is finalized </a:t>
            </a:r>
          </a:p>
          <a:p>
            <a:pPr marL="457200" indent="-457200"/>
            <a:r>
              <a:rPr lang="en-US" dirty="0"/>
              <a:t>Allows the repayment of such expenses to a plan or IRA </a:t>
            </a:r>
          </a:p>
          <a:p>
            <a:pPr marL="457200" indent="-457200"/>
            <a:r>
              <a:rPr lang="en-US" dirty="0"/>
              <a:t>Optional provision in plans (participant may claim exemption if requirements are met)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0741"/>
            <a:ext cx="11430000" cy="649858"/>
          </a:xfrm>
        </p:spPr>
        <p:txBody>
          <a:bodyPr/>
          <a:lstStyle/>
          <a:p>
            <a:r>
              <a:rPr lang="en-US" dirty="0"/>
              <a:t>Portability of Lifetime Income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contribution plan participants can now take a distribution of a “lifetime income investment” without regard to prior 401(k), 403(b) or 457(b) governmental plan distribution restrictions </a:t>
            </a:r>
          </a:p>
          <a:p>
            <a:r>
              <a:rPr lang="en-US" dirty="0"/>
              <a:t>Allowed only if: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the lifetime income investment is eliminated as an investment option, </a:t>
            </a:r>
            <a:r>
              <a:rPr lang="en-US" sz="2400" u="sng" dirty="0">
                <a:latin typeface="Georgia" panose="02040502050405020303" pitchFamily="18" charset="0"/>
              </a:rPr>
              <a:t>and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the distribution is either a direct rollover to an IRA or other “eligible retirement plan,” or a distribution of an annuity contract</a:t>
            </a:r>
          </a:p>
          <a:p>
            <a:r>
              <a:rPr lang="en-US" dirty="0"/>
              <a:t>Only applicable for distributions during the 90-day period before the date the lifetime income investment option is eliminated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Level Impact</a:t>
            </a:r>
          </a:p>
          <a:p>
            <a:r>
              <a:rPr lang="en-US" dirty="0"/>
              <a:t>Participant Level Impact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SECURE 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Setting Every Community Up for Retirement Enhancement Act (SECURE)</a:t>
            </a:r>
          </a:p>
          <a:p>
            <a:pPr marL="457200" indent="-457200"/>
            <a:r>
              <a:rPr lang="en-US" dirty="0"/>
              <a:t>Signed into law December 20, 2019</a:t>
            </a:r>
          </a:p>
          <a:p>
            <a:pPr marL="457200" indent="-457200"/>
            <a:r>
              <a:rPr lang="en-US" dirty="0"/>
              <a:t>Most provisions effective for plan years beginning on or after January 1, 2020 </a:t>
            </a:r>
          </a:p>
          <a:p>
            <a:pPr marL="457200" indent="-457200"/>
            <a:r>
              <a:rPr lang="en-US" dirty="0"/>
              <a:t>No formal amendments are required until the last day of the plan year beginning on or after January 1, 2022 (2024 for governmental and union plans)</a:t>
            </a:r>
          </a:p>
          <a:p>
            <a:pPr marL="457200" indent="-457200"/>
            <a:r>
              <a:rPr lang="en-US" dirty="0"/>
              <a:t>Most significant pension legislation since PPA 2006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Act – Impacts on a Plan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Delayed Adoption Date for Qualified Plans</a:t>
            </a:r>
          </a:p>
          <a:p>
            <a:pPr marL="457200" indent="-457200"/>
            <a:r>
              <a:rPr lang="en-US" dirty="0"/>
              <a:t>Relaxed Safe Harbor Nonelective Plan Rules</a:t>
            </a:r>
          </a:p>
          <a:p>
            <a:pPr marL="457200" indent="-457200"/>
            <a:r>
              <a:rPr lang="en-US" dirty="0"/>
              <a:t>Small Plan Employer Tax Credit </a:t>
            </a:r>
          </a:p>
          <a:p>
            <a:pPr marL="457200" indent="-457200"/>
            <a:r>
              <a:rPr lang="en-US" dirty="0"/>
              <a:t>Long-Term, Part-Time Employees</a:t>
            </a:r>
          </a:p>
          <a:p>
            <a:pPr marL="457200" indent="-457200"/>
            <a:r>
              <a:rPr lang="en-US" dirty="0"/>
              <a:t>Increased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Adoption Date for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Employer may adopt a plan after the close of the tax year, prior to the due date of their corporate tax return (including extensions) </a:t>
            </a:r>
          </a:p>
          <a:p>
            <a:pPr marL="457200" indent="-457200"/>
            <a:r>
              <a:rPr lang="en-US" dirty="0"/>
              <a:t>Retroactive applicability </a:t>
            </a:r>
          </a:p>
          <a:p>
            <a:pPr marL="457200" indent="-457200"/>
            <a:r>
              <a:rPr lang="en-US" dirty="0"/>
              <a:t>Does not apply to employee deferrals (nonelective </a:t>
            </a:r>
            <a:r>
              <a:rPr lang="en-US" dirty="0" err="1"/>
              <a:t>contributionsor</a:t>
            </a:r>
            <a:r>
              <a:rPr lang="en-US" dirty="0"/>
              <a:t> defined benefit funding only)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93DF4-0841-44A2-8512-CE7ABD9D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74" y="4142083"/>
            <a:ext cx="8163252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Relaxed Safe Harbor Nonelective Plan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Employer may adopt a safe harbor nonelective (</a:t>
            </a:r>
            <a:r>
              <a:rPr lang="en-US" dirty="0" err="1"/>
              <a:t>SHNEC</a:t>
            </a:r>
            <a:r>
              <a:rPr lang="en-US" dirty="0"/>
              <a:t>) provision up to the last day of the following plan year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Contribution applies for full plan year </a:t>
            </a:r>
          </a:p>
          <a:p>
            <a:pPr marL="457200" indent="-457200"/>
            <a:r>
              <a:rPr lang="en-US" dirty="0"/>
              <a:t>Annual notice no longer required for </a:t>
            </a:r>
            <a:r>
              <a:rPr lang="en-US" dirty="0" err="1"/>
              <a:t>SHNEC</a:t>
            </a:r>
            <a:r>
              <a:rPr lang="en-US" dirty="0"/>
              <a:t> plans (unless plan relies on safe harbor for matching contributions)</a:t>
            </a:r>
          </a:p>
          <a:p>
            <a:pPr marL="457200" indent="-457200"/>
            <a:r>
              <a:rPr lang="en-US" dirty="0"/>
              <a:t>Ideal for clients who start the 2020 plan year subject to ADP/ACP testing and discover testing failures in 2021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F3733-AA32-4E32-A13E-24564084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7" y="2160977"/>
            <a:ext cx="898018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Credits (Part 1- Expanded IRC § 45E)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Small Employers (100 EEs or fewer in prior plan year – SIMPLE Plan rules)</a:t>
            </a:r>
          </a:p>
          <a:p>
            <a:pPr marL="457200" indent="-457200"/>
            <a:r>
              <a:rPr lang="en-US" dirty="0"/>
              <a:t>Must have at least 1 NHCE</a:t>
            </a:r>
          </a:p>
          <a:p>
            <a:pPr marL="457200" lvl="2" indent="-457200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Available only for NEW plans* and for up to 3 years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No deduction for costs covered by credit, but may deduct costs not covered by the credit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If employer establishes 2 start-up plans (e.g., DB/DC combo), the sum of the expenses are considered for the credit</a:t>
            </a:r>
          </a:p>
          <a:p>
            <a:pPr marL="457200" lvl="2" indent="-457200">
              <a:lnSpc>
                <a:spcPct val="100000"/>
              </a:lnSpc>
            </a:pPr>
            <a:endParaRPr lang="en-US" sz="2400" dirty="0">
              <a:latin typeface="Georgia" panose="02040502050405020303" pitchFamily="18" charset="0"/>
            </a:endParaRPr>
          </a:p>
          <a:p>
            <a:pPr marL="0" lvl="2" indent="0">
              <a:lnSpc>
                <a:spcPct val="100000"/>
              </a:lnSpc>
              <a:buNone/>
            </a:pPr>
            <a:r>
              <a:rPr lang="en-US" dirty="0"/>
              <a:t>* Doesn’t apply if employer (or any member of its controlled group) maintained qualified plan, SEP or SIMPLE plan for essentially the same participants in any of the prior 3 years 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6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Credits (Part 1- Expanded IRC § 45E)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000" dirty="0"/>
              <a:t>Credit of up to 50% of startup costs* </a:t>
            </a:r>
            <a:r>
              <a:rPr lang="en-US" sz="2000" b="1" i="1" u="sng" dirty="0"/>
              <a:t>paid by the employer</a:t>
            </a:r>
            <a:r>
              <a:rPr lang="en-US" sz="2000" dirty="0"/>
              <a:t> up to the greater of:</a:t>
            </a:r>
          </a:p>
          <a:p>
            <a:pPr marL="960120" lvl="4" indent="-457200"/>
            <a:r>
              <a:rPr lang="en-US" sz="2000" dirty="0">
                <a:latin typeface="Georgia" panose="02040502050405020303" pitchFamily="18" charset="0"/>
              </a:rPr>
              <a:t>$500, or</a:t>
            </a:r>
          </a:p>
          <a:p>
            <a:pPr marL="960120" lvl="4" indent="-457200"/>
            <a:r>
              <a:rPr lang="en-US" sz="2000" dirty="0">
                <a:latin typeface="Georgia" panose="02040502050405020303" pitchFamily="18" charset="0"/>
              </a:rPr>
              <a:t>$250 x number of eligible </a:t>
            </a:r>
            <a:r>
              <a:rPr lang="en-US" sz="2000" dirty="0" err="1">
                <a:latin typeface="Georgia" panose="02040502050405020303" pitchFamily="18" charset="0"/>
              </a:rPr>
              <a:t>NHCEs</a:t>
            </a:r>
            <a:r>
              <a:rPr lang="en-US" sz="2000" dirty="0">
                <a:latin typeface="Georgia" panose="02040502050405020303" pitchFamily="18" charset="0"/>
              </a:rPr>
              <a:t>, capped at $5,000</a:t>
            </a:r>
          </a:p>
          <a:p>
            <a:pPr marL="457200" lvl="2" indent="-457200">
              <a:lnSpc>
                <a:spcPct val="150000"/>
              </a:lnSpc>
            </a:pPr>
            <a:r>
              <a:rPr lang="en-US" sz="2000" dirty="0">
                <a:latin typeface="Georgia" panose="02040502050405020303" pitchFamily="18" charset="0"/>
              </a:rPr>
              <a:t>To receive full credit, must have:</a:t>
            </a:r>
          </a:p>
          <a:p>
            <a:pPr marL="960120" lvl="4" indent="-457200">
              <a:lnSpc>
                <a:spcPct val="150000"/>
              </a:lnSpc>
            </a:pPr>
            <a:r>
              <a:rPr lang="en-US" sz="2000" dirty="0">
                <a:latin typeface="Georgia" panose="02040502050405020303" pitchFamily="18" charset="0"/>
              </a:rPr>
              <a:t>At least 20 </a:t>
            </a:r>
            <a:r>
              <a:rPr lang="en-US" sz="2000" dirty="0" err="1">
                <a:latin typeface="Georgia" panose="02040502050405020303" pitchFamily="18" charset="0"/>
              </a:rPr>
              <a:t>NHCEs</a:t>
            </a:r>
            <a:r>
              <a:rPr lang="en-US" sz="2000" dirty="0">
                <a:latin typeface="Georgia" panose="02040502050405020303" pitchFamily="18" charset="0"/>
              </a:rPr>
              <a:t>; and</a:t>
            </a:r>
          </a:p>
          <a:p>
            <a:pPr marL="960120" lvl="4" indent="-457200">
              <a:lnSpc>
                <a:spcPct val="150000"/>
              </a:lnSpc>
            </a:pPr>
            <a:r>
              <a:rPr lang="en-US" sz="2000" dirty="0">
                <a:latin typeface="Georgia" panose="02040502050405020303" pitchFamily="18" charset="0"/>
              </a:rPr>
              <a:t>$10,000 worth of startup costs</a:t>
            </a:r>
          </a:p>
          <a:p>
            <a:pPr marL="502920" lvl="3" indent="-457200">
              <a:lnSpc>
                <a:spcPct val="150000"/>
              </a:lnSpc>
            </a:pPr>
            <a:r>
              <a:rPr lang="en-US" sz="2000" dirty="0">
                <a:latin typeface="Georgia" panose="02040502050405020303" pitchFamily="18" charset="0"/>
              </a:rPr>
              <a:t>Not available for governmental or tax-exempt entities</a:t>
            </a:r>
            <a:endParaRPr lang="en-US" sz="2000" dirty="0"/>
          </a:p>
          <a:p>
            <a:pPr marL="0" indent="-914400">
              <a:lnSpc>
                <a:spcPct val="100000"/>
              </a:lnSpc>
              <a:buNone/>
            </a:pPr>
            <a:r>
              <a:rPr lang="en-US" sz="1800" dirty="0"/>
              <a:t>* Startup costs are ordinary and necessary expenses paid or incurred in connection with the establishment or administration of the plan or retirement-related education provided to the employees of the plan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4DE-004C-1B45-A4BA-E6461758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Credits (Part 2 – New Credit)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E4A6-A744-E349-8541-5B97517A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Small Employers (100 EEs or fewer in prior plan year – SIMPLE Plan rules)</a:t>
            </a:r>
          </a:p>
          <a:p>
            <a:pPr marL="457200" indent="-457200"/>
            <a:r>
              <a:rPr lang="en-US" dirty="0"/>
              <a:t>No NHCE requirement</a:t>
            </a:r>
          </a:p>
          <a:p>
            <a:pPr marL="457200" indent="-457200"/>
            <a:r>
              <a:rPr lang="en-US" dirty="0"/>
              <a:t>Add Auto Enrollment (EACA or QACA) to new </a:t>
            </a:r>
            <a:r>
              <a:rPr lang="en-US" b="1" i="1" u="sng" dirty="0"/>
              <a:t>or existing </a:t>
            </a:r>
            <a:r>
              <a:rPr lang="en-US" dirty="0"/>
              <a:t>plan</a:t>
            </a:r>
          </a:p>
          <a:p>
            <a:pPr marL="457200" indent="-457200"/>
            <a:r>
              <a:rPr lang="en-US" dirty="0"/>
              <a:t>Credit of $500 (startup/operating costs irrelevant)</a:t>
            </a:r>
          </a:p>
          <a:p>
            <a:pPr marL="457200" indent="-457200"/>
            <a:r>
              <a:rPr lang="en-US" dirty="0"/>
              <a:t>Available for up to 3 years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No deduction for costs covered by credit, but may deduct costs not covered by the credit</a:t>
            </a:r>
          </a:p>
          <a:p>
            <a:pPr marL="457200" lvl="2" indent="-457200"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Not available for governmental or tax-exempt entities</a:t>
            </a:r>
          </a:p>
          <a:p>
            <a:pPr marL="0" lvl="2" indent="0">
              <a:lnSpc>
                <a:spcPct val="100000"/>
              </a:lnSpc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1298-F8BF-B546-A597-7CED160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A554-CA7C-774F-A6AD-C60623FEAD8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474C-1027-074B-81BC-E0CA587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AD47-171B-AF49-B2D5-DE1F7805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5758-CB6E-3945-B37A-624314EB0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finiti">
      <a:dk1>
        <a:srgbClr val="3C434D"/>
      </a:dk1>
      <a:lt1>
        <a:srgbClr val="FFFFFF"/>
      </a:lt1>
      <a:dk2>
        <a:srgbClr val="002E5D"/>
      </a:dk2>
      <a:lt2>
        <a:srgbClr val="E7E6E6"/>
      </a:lt2>
      <a:accent1>
        <a:srgbClr val="002E5D"/>
      </a:accent1>
      <a:accent2>
        <a:srgbClr val="009F4D"/>
      </a:accent2>
      <a:accent3>
        <a:srgbClr val="5C88DA"/>
      </a:accent3>
      <a:accent4>
        <a:srgbClr val="A0D1CA"/>
      </a:accent4>
      <a:accent5>
        <a:srgbClr val="CFB023"/>
      </a:accent5>
      <a:accent6>
        <a:srgbClr val="888B8D"/>
      </a:accent6>
      <a:hlink>
        <a:srgbClr val="5B87DA"/>
      </a:hlink>
      <a:folHlink>
        <a:srgbClr val="878A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A4E3D35E784A48B9687F028555A6CF" ma:contentTypeVersion="12" ma:contentTypeDescription="Create a new document." ma:contentTypeScope="" ma:versionID="1f0ee62711433463c0a02437b31d36ec">
  <xsd:schema xmlns:xsd="http://www.w3.org/2001/XMLSchema" xmlns:xs="http://www.w3.org/2001/XMLSchema" xmlns:p="http://schemas.microsoft.com/office/2006/metadata/properties" xmlns:ns2="50493fea-3e22-4bc2-b234-55b2e7043850" xmlns:ns3="4e4920ec-1090-4f61-afb2-2713ac7d8e0a" targetNamespace="http://schemas.microsoft.com/office/2006/metadata/properties" ma:root="true" ma:fieldsID="4f693a18d9ac1d4f60321dbd49f8aa2a" ns2:_="" ns3:_="">
    <xsd:import namespace="50493fea-3e22-4bc2-b234-55b2e7043850"/>
    <xsd:import namespace="4e4920ec-1090-4f61-afb2-2713ac7d8e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93fea-3e22-4bc2-b234-55b2e7043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920ec-1090-4f61-afb2-2713ac7d8e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C53D6F-CD78-4B43-8511-91B00F39E311}"/>
</file>

<file path=customXml/itemProps2.xml><?xml version="1.0" encoding="utf-8"?>
<ds:datastoreItem xmlns:ds="http://schemas.openxmlformats.org/officeDocument/2006/customXml" ds:itemID="{7E0BF558-DDD5-4F76-A1E5-CBA8CC8FB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A6F9B-B04E-4F0F-B2C8-AD4AE9BA3947}">
  <ds:schemaRefs>
    <ds:schemaRef ds:uri="bd977e25-7610-4f26-a882-b21e0b280d12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1068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Office Theme</vt:lpstr>
      <vt:lpstr>SECURE Act</vt:lpstr>
      <vt:lpstr>Agenda</vt:lpstr>
      <vt:lpstr>Remember the SECURE Act?</vt:lpstr>
      <vt:lpstr>SECURE Act – Impacts on a Plan Level</vt:lpstr>
      <vt:lpstr>Delayed Adoption Date for Plans</vt:lpstr>
      <vt:lpstr>Relaxed Safe Harbor Nonelective Plan Rules</vt:lpstr>
      <vt:lpstr>Tax Credits (Part 1- Expanded IRC § 45E)</vt:lpstr>
      <vt:lpstr>Tax Credits (Part 1- Expanded IRC § 45E)</vt:lpstr>
      <vt:lpstr>Tax Credits (Part 2 – New Credit)</vt:lpstr>
      <vt:lpstr>Participation by Part-Time Employees</vt:lpstr>
      <vt:lpstr>Increased Penalties</vt:lpstr>
      <vt:lpstr>SECURE Act – Impacts on a Participant Level</vt:lpstr>
      <vt:lpstr>Required Minimum Distributions (“RMD”)</vt:lpstr>
      <vt:lpstr>Required Minimum Distributions (“RMD”)</vt:lpstr>
      <vt:lpstr>Death RMDs – Elimination of Stretch IRAs/Beneficiary Payouts</vt:lpstr>
      <vt:lpstr>Death RMDs – Elimination of Stretch IRAs/Beneficiary Payouts</vt:lpstr>
      <vt:lpstr>Qualified Birth/Adoption Distributions</vt:lpstr>
      <vt:lpstr>Portability of Lifetime Income Investments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Macowski</dc:creator>
  <cp:lastModifiedBy>Brooke Cozort</cp:lastModifiedBy>
  <cp:revision>43</cp:revision>
  <dcterms:created xsi:type="dcterms:W3CDTF">2020-08-17T14:23:08Z</dcterms:created>
  <dcterms:modified xsi:type="dcterms:W3CDTF">2020-10-19T00:35:29Z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0x0101007AA4E3D35E784A48B9687F028555A6CF</vt:lpwstr>
  </property>
</Properties>
</file>